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C37893-5956-4B83-86F2-5FDCDADD67BC}" v="172" dt="2023-04-14T17:19:23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48"/>
    <p:restoredTop sz="94558"/>
  </p:normalViewPr>
  <p:slideViewPr>
    <p:cSldViewPr snapToGrid="0">
      <p:cViewPr varScale="1">
        <p:scale>
          <a:sx n="103" d="100"/>
          <a:sy n="103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47855-4B53-5748-9C6C-168BEDE6055A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28117-A18B-0645-BA0C-5D56B16BBC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9088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8117-A18B-0645-BA0C-5D56B16BBCA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764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838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00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86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07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49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67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12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8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4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8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47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4/14/2023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996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Person Jogging Uphill">
            <a:extLst>
              <a:ext uri="{FF2B5EF4-FFF2-40B4-BE49-F238E27FC236}">
                <a16:creationId xmlns:a16="http://schemas.microsoft.com/office/drawing/2014/main" id="{A76EDC07-3682-E7CC-5ADC-AAD299637B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6F4A7-1579-1EDF-042B-D38231F94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7677150" cy="3535018"/>
          </a:xfrm>
        </p:spPr>
        <p:txBody>
          <a:bodyPr anchor="ctr">
            <a:normAutofit/>
          </a:bodyPr>
          <a:lstStyle/>
          <a:p>
            <a:pPr algn="l"/>
            <a:r>
              <a:rPr lang="it-IT" sz="5000" b="1" dirty="0">
                <a:solidFill>
                  <a:srgbClr val="FFFFFF"/>
                </a:solidFill>
                <a:effectLst/>
                <a:latin typeface="Nordique Inline" panose="020F0502020204030204" pitchFamily="34" charset="0"/>
                <a:cs typeface="Eras Medium ITC" panose="020F0502020204030204" pitchFamily="34" charset="0"/>
              </a:rPr>
              <a:t>Challenge the </a:t>
            </a:r>
            <a:r>
              <a:rPr lang="it-IT" sz="5000" b="1" dirty="0" err="1">
                <a:solidFill>
                  <a:srgbClr val="FFFFFF"/>
                </a:solidFill>
                <a:effectLst/>
                <a:latin typeface="Nordique Inline" panose="020F0502020204030204" pitchFamily="34" charset="0"/>
                <a:cs typeface="Eras Medium ITC" panose="020F0502020204030204" pitchFamily="34" charset="0"/>
              </a:rPr>
              <a:t>limits</a:t>
            </a:r>
            <a:r>
              <a:rPr lang="it-IT" sz="5000" b="1" dirty="0">
                <a:solidFill>
                  <a:srgbClr val="FFFFFF"/>
                </a:solidFill>
                <a:effectLst/>
                <a:latin typeface="Nordique Inline" panose="020F0502020204030204" pitchFamily="34" charset="0"/>
                <a:cs typeface="Eras Medium ITC" panose="020F0502020204030204" pitchFamily="34" charset="0"/>
              </a:rPr>
              <a:t> of </a:t>
            </a:r>
            <a:r>
              <a:rPr lang="it-IT" sz="5000" b="1" dirty="0" err="1">
                <a:solidFill>
                  <a:srgbClr val="FFFFFF"/>
                </a:solidFill>
                <a:effectLst/>
                <a:latin typeface="Nordique Inline" panose="020F0502020204030204" pitchFamily="34" charset="0"/>
                <a:cs typeface="Eras Medium ITC" panose="020F0502020204030204" pitchFamily="34" charset="0"/>
              </a:rPr>
              <a:t>your</a:t>
            </a:r>
            <a:r>
              <a:rPr lang="it-IT" sz="5000" b="1" dirty="0">
                <a:solidFill>
                  <a:srgbClr val="FFFFFF"/>
                </a:solidFill>
                <a:effectLst/>
                <a:latin typeface="Nordique Inline" panose="020F0502020204030204" pitchFamily="34" charset="0"/>
                <a:cs typeface="Eras Medium ITC" panose="020F0502020204030204" pitchFamily="34" charset="0"/>
              </a:rPr>
              <a:t> sport with</a:t>
            </a:r>
            <a:br>
              <a:rPr lang="it-IT" sz="5000" b="1" dirty="0">
                <a:solidFill>
                  <a:srgbClr val="FFFFFF"/>
                </a:solidFill>
                <a:effectLst/>
                <a:latin typeface="Nordique Inline" panose="020F0502020204030204" pitchFamily="34" charset="0"/>
                <a:cs typeface="Eras Medium ITC" panose="020F0502020204030204" pitchFamily="34" charset="0"/>
              </a:rPr>
            </a:br>
            <a:r>
              <a:rPr lang="it-IT" sz="5000" b="1" dirty="0" err="1">
                <a:solidFill>
                  <a:srgbClr val="FFFFFF"/>
                </a:solidFill>
                <a:effectLst/>
                <a:latin typeface="Nordique Inline" panose="020F0502020204030204" pitchFamily="34" charset="0"/>
                <a:cs typeface="Eras Medium ITC" panose="020F0502020204030204" pitchFamily="34" charset="0"/>
              </a:rPr>
              <a:t>ThetaSport</a:t>
            </a:r>
            <a:br>
              <a:rPr lang="it-IT" sz="5000" b="1" dirty="0">
                <a:solidFill>
                  <a:srgbClr val="FFFFFF"/>
                </a:solidFill>
                <a:effectLst/>
                <a:latin typeface="Nordique Inline" panose="020F0502020204030204" pitchFamily="34" charset="0"/>
                <a:cs typeface="Eras Medium ITC" panose="020F0502020204030204" pitchFamily="34" charset="0"/>
              </a:rPr>
            </a:br>
            <a:endParaRPr lang="it-IT" sz="5000" b="1" dirty="0">
              <a:solidFill>
                <a:srgbClr val="FFFFFF"/>
              </a:solidFill>
              <a:latin typeface="Nordique Inline" panose="020F0502020204030204" pitchFamily="34" charset="0"/>
              <a:cs typeface="Eras Medium ITC" panose="020F050202020403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1B355B3-B951-45B6-BBAC-03CFE931A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5333998"/>
            <a:ext cx="5334000" cy="762000"/>
          </a:xfrm>
        </p:spPr>
        <p:txBody>
          <a:bodyPr anchor="t">
            <a:normAutofit fontScale="47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  <a:latin typeface="Trebuchet MS" panose="020B0703020202090204" pitchFamily="34" charset="0"/>
              </a:rPr>
              <a:t>Lorenzo Pergamo</a:t>
            </a:r>
          </a:p>
          <a:p>
            <a:pPr algn="l"/>
            <a:r>
              <a:rPr lang="it-IT" dirty="0">
                <a:solidFill>
                  <a:srgbClr val="FFFFFF"/>
                </a:solidFill>
                <a:latin typeface="Trebuchet MS" panose="020B0703020202090204" pitchFamily="34" charset="0"/>
              </a:rPr>
              <a:t>Mario Vista</a:t>
            </a:r>
          </a:p>
          <a:p>
            <a:pPr algn="l"/>
            <a:r>
              <a:rPr lang="it-IT" dirty="0">
                <a:solidFill>
                  <a:srgbClr val="FFFFFF"/>
                </a:solidFill>
                <a:latin typeface="Trebuchet MS" panose="020B0703020202090204" pitchFamily="34" charset="0"/>
              </a:rPr>
              <a:t>Attilio di Vicino</a:t>
            </a:r>
          </a:p>
        </p:txBody>
      </p:sp>
    </p:spTree>
    <p:extLst>
      <p:ext uri="{BB962C8B-B14F-4D97-AF65-F5344CB8AC3E}">
        <p14:creationId xmlns:p14="http://schemas.microsoft.com/office/powerpoint/2010/main" val="321101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3" descr="Immagine che contiene aria aperta, sport, onda, acqua&#10;&#10;Descrizione generata automaticamente">
            <a:extLst>
              <a:ext uri="{FF2B5EF4-FFF2-40B4-BE49-F238E27FC236}">
                <a16:creationId xmlns:a16="http://schemas.microsoft.com/office/drawing/2014/main" id="{CE2F379B-88E6-2178-20F1-812A82E24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6000"/>
          </a:blip>
          <a:srcRect t="5210" r="1" b="9881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DC7876-5A29-85DB-5310-6029AC96F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337" y="304800"/>
            <a:ext cx="9448800" cy="5975684"/>
          </a:xfrm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/>
            <a:r>
              <a:rPr lang="it-IT" sz="2400" dirty="0">
                <a:effectLst/>
                <a:latin typeface="Trebuchet MS" panose="020B0703020202090204" pitchFamily="34" charset="0"/>
              </a:rPr>
              <a:t>In conclusione, abbiamo presentato oggi il nostro nuovo </a:t>
            </a:r>
            <a:br>
              <a:rPr lang="it-IT" sz="2400" dirty="0">
                <a:effectLst/>
                <a:latin typeface="Trebuchet MS" panose="020B0703020202090204" pitchFamily="34" charset="0"/>
              </a:rPr>
            </a:br>
            <a:r>
              <a:rPr lang="it-IT" sz="2400" dirty="0">
                <a:effectLst/>
                <a:latin typeface="Trebuchet MS" panose="020B0703020202090204" pitchFamily="34" charset="0"/>
              </a:rPr>
              <a:t>e-commerce e abbiamo discusso le sue caratteristiche principali. Grazie alla nostra piattaforma, i nostri clienti possono accedere a una vasta gamma di prodotti e servizi, con una navigazione semplice ed intuitiva.</a:t>
            </a:r>
            <a:br>
              <a:rPr lang="it-IT" sz="2400" dirty="0">
                <a:effectLst/>
                <a:latin typeface="Trebuchet MS" panose="020B0703020202090204" pitchFamily="34" charset="0"/>
              </a:rPr>
            </a:br>
            <a:r>
              <a:rPr lang="it-IT" sz="2400" dirty="0">
                <a:effectLst/>
                <a:latin typeface="Trebuchet MS" panose="020B0703020202090204" pitchFamily="34" charset="0"/>
              </a:rPr>
              <a:t>Siamo entusiasti delle opportunità che il mercato ci offre e ci impegniamo a fornire un servizio di alta qualità per soddisfare le esigenze dei nostri clienti. </a:t>
            </a:r>
            <a:br>
              <a:rPr lang="it-IT" sz="2400" dirty="0">
                <a:effectLst/>
                <a:latin typeface="Trebuchet MS" panose="020B0703020202090204" pitchFamily="34" charset="0"/>
              </a:rPr>
            </a:br>
            <a:br>
              <a:rPr lang="it-IT" sz="2400" dirty="0">
                <a:effectLst/>
                <a:latin typeface="Trebuchet MS" panose="020B0703020202090204" pitchFamily="34" charset="0"/>
              </a:rPr>
            </a:br>
            <a:r>
              <a:rPr lang="it-IT" sz="2400" dirty="0">
                <a:effectLst/>
                <a:latin typeface="Trebuchet MS" panose="020B0703020202090204" pitchFamily="34" charset="0"/>
              </a:rPr>
              <a:t>Grazie per averci dedicato il vostro tempo e non vediamo l'ora di iniziare questa nuova avventura insieme!</a:t>
            </a:r>
            <a:br>
              <a:rPr lang="it-IT" sz="2400" dirty="0">
                <a:effectLst/>
                <a:latin typeface="Trebuchet MS" panose="020B0703020202090204" pitchFamily="34" charset="0"/>
              </a:rPr>
            </a:br>
            <a:endParaRPr lang="en-US" sz="2400" dirty="0">
              <a:solidFill>
                <a:srgbClr val="FFFFFF"/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7E797B8-488E-363F-7B0C-2E6772A220D7}"/>
              </a:ext>
            </a:extLst>
          </p:cNvPr>
          <p:cNvSpPr txBox="1"/>
          <p:nvPr/>
        </p:nvSpPr>
        <p:spPr>
          <a:xfrm>
            <a:off x="160422" y="638457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rebuchet MS" panose="020B0703020202090204" pitchFamily="34" charset="0"/>
              </a:rPr>
              <a:t>GitHub: https://</a:t>
            </a:r>
            <a:r>
              <a:rPr lang="it-IT" dirty="0" err="1">
                <a:latin typeface="Trebuchet MS" panose="020B0703020202090204" pitchFamily="34" charset="0"/>
              </a:rPr>
              <a:t>github.com</a:t>
            </a:r>
            <a:r>
              <a:rPr lang="it-IT" dirty="0">
                <a:latin typeface="Trebuchet MS" panose="020B0703020202090204" pitchFamily="34" charset="0"/>
              </a:rPr>
              <a:t>/Attilio-Di-Vicino/</a:t>
            </a:r>
            <a:r>
              <a:rPr lang="it-IT" dirty="0" err="1">
                <a:latin typeface="Trebuchet MS" panose="020B0703020202090204" pitchFamily="34" charset="0"/>
              </a:rPr>
              <a:t>ThetaSport</a:t>
            </a:r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34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720F2D-ED59-9001-8BE0-DFEE3197D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63" y="-634666"/>
            <a:ext cx="4981074" cy="1857375"/>
          </a:xfrm>
        </p:spPr>
        <p:txBody>
          <a:bodyPr anchor="b">
            <a:normAutofit/>
          </a:bodyPr>
          <a:lstStyle/>
          <a:p>
            <a:r>
              <a:rPr lang="it-IT" sz="4000" b="1" dirty="0">
                <a:latin typeface="Trebuchet MS" panose="020B0703020202090204" pitchFamily="34" charset="0"/>
              </a:rPr>
              <a:t>Introduzione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D760657-2D43-ACE9-1167-080946C8B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573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8D16ED-14B8-CB55-73C6-EB95BDE1B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720516"/>
            <a:ext cx="5479475" cy="3914775"/>
          </a:xfrm>
        </p:spPr>
        <p:txBody>
          <a:bodyPr anchor="t">
            <a:noAutofit/>
          </a:bodyPr>
          <a:lstStyle/>
          <a:p>
            <a:pPr marL="0" indent="0" algn="just">
              <a:buNone/>
            </a:pPr>
            <a:r>
              <a:rPr lang="it-IT" sz="2000" dirty="0" err="1">
                <a:effectLst/>
                <a:latin typeface="Trebuchet MS" panose="020B0703020202090204" pitchFamily="34" charset="0"/>
              </a:rPr>
              <a:t>ThetaSport</a:t>
            </a:r>
            <a:r>
              <a:rPr lang="it-IT" sz="2000" dirty="0">
                <a:effectLst/>
                <a:latin typeface="Trebuchet MS" panose="020B0703020202090204" pitchFamily="34" charset="0"/>
              </a:rPr>
              <a:t> è una piattaforma di e-commerce specializzata in attrezzatura e abbigliamento sportivo.</a:t>
            </a:r>
          </a:p>
          <a:p>
            <a:pPr marL="0" indent="0" algn="just">
              <a:buNone/>
            </a:pPr>
            <a:r>
              <a:rPr lang="it-IT" sz="2000" dirty="0">
                <a:effectLst/>
                <a:latin typeface="Trebuchet MS" panose="020B0703020202090204" pitchFamily="34" charset="0"/>
              </a:rPr>
              <a:t>Con l'affermarsi dello shopping online, </a:t>
            </a:r>
            <a:r>
              <a:rPr lang="it-IT" sz="2000" dirty="0" err="1">
                <a:effectLst/>
                <a:latin typeface="Trebuchet MS" panose="020B0703020202090204" pitchFamily="34" charset="0"/>
              </a:rPr>
              <a:t>ThetaSport</a:t>
            </a:r>
            <a:r>
              <a:rPr lang="it-IT" sz="2000" dirty="0">
                <a:effectLst/>
                <a:latin typeface="Trebuchet MS" panose="020B0703020202090204" pitchFamily="34" charset="0"/>
              </a:rPr>
              <a:t> sarà una piattaforma di riferimento per atleti e appassionati di fitness di tutto il mondo.</a:t>
            </a:r>
          </a:p>
          <a:p>
            <a:pPr marL="0" indent="0" algn="just">
              <a:buNone/>
            </a:pPr>
            <a:r>
              <a:rPr lang="it-IT" sz="2000" dirty="0">
                <a:effectLst/>
                <a:latin typeface="Trebuchet MS" panose="020B0703020202090204" pitchFamily="34" charset="0"/>
              </a:rPr>
              <a:t>Lo sviluppo di </a:t>
            </a:r>
            <a:r>
              <a:rPr lang="it-IT" sz="2000" dirty="0" err="1">
                <a:effectLst/>
                <a:latin typeface="Trebuchet MS" panose="020B0703020202090204" pitchFamily="34" charset="0"/>
              </a:rPr>
              <a:t>ThetaSport</a:t>
            </a:r>
            <a:r>
              <a:rPr lang="it-IT" sz="2000" dirty="0">
                <a:effectLst/>
                <a:latin typeface="Trebuchet MS" panose="020B0703020202090204" pitchFamily="34" charset="0"/>
              </a:rPr>
              <a:t> è stato un viaggio, con molte sfide lungo il percorso che esploreremo in questa presentazione. </a:t>
            </a:r>
          </a:p>
          <a:p>
            <a:pPr algn="just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41612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persona, sport, gioco atletico, aria aperta&#10;&#10;Descrizione generata automaticamente">
            <a:extLst>
              <a:ext uri="{FF2B5EF4-FFF2-40B4-BE49-F238E27FC236}">
                <a16:creationId xmlns:a16="http://schemas.microsoft.com/office/drawing/2014/main" id="{6F105A79-7EB5-540C-849A-8FDA42949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 r="5"/>
          <a:stretch/>
        </p:blipFill>
        <p:spPr>
          <a:xfrm>
            <a:off x="0" y="11"/>
            <a:ext cx="12191435" cy="685798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9E8FBD8-F7A5-D7C2-EB06-AE92103D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b="1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b="1">
              <a:solidFill>
                <a:srgbClr val="FFFFFF"/>
              </a:solidFill>
              <a:latin typeface="Trebuchet MS" panose="020B070302020209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E66C17-DECA-6FA2-6059-4AC39B0238FF}"/>
              </a:ext>
            </a:extLst>
          </p:cNvPr>
          <p:cNvSpPr txBox="1"/>
          <p:nvPr/>
        </p:nvSpPr>
        <p:spPr>
          <a:xfrm>
            <a:off x="296778" y="336853"/>
            <a:ext cx="688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b="1" kern="100" dirty="0" err="1">
                <a:effectLst/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Sviluppo</a:t>
            </a:r>
            <a:r>
              <a:rPr lang="en-US" sz="4000" b="1" kern="100" dirty="0">
                <a:effectLst/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4000" b="1" kern="100" dirty="0" err="1">
                <a:effectLst/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ThetaSport</a:t>
            </a:r>
            <a:endParaRPr lang="it-IT" sz="4000" b="1" kern="100" dirty="0">
              <a:effectLst/>
              <a:latin typeface="Trebuchet MS" panose="020B070302020209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A9D6009-A4D0-E9CE-8C87-9B08D42BEDDB}"/>
              </a:ext>
            </a:extLst>
          </p:cNvPr>
          <p:cNvSpPr txBox="1"/>
          <p:nvPr/>
        </p:nvSpPr>
        <p:spPr>
          <a:xfrm>
            <a:off x="296778" y="2322012"/>
            <a:ext cx="116465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3200" kern="0" dirty="0" err="1">
                <a:effectLst/>
                <a:latin typeface="Trebuchet MS" panose="020B0703020202090204" pitchFamily="34" charset="0"/>
                <a:ea typeface="Calibri" panose="020F0502020204030204" pitchFamily="34" charset="0"/>
                <a:cs typeface="Helvetica" pitchFamily="2" charset="0"/>
              </a:rPr>
              <a:t>ThetaSport</a:t>
            </a:r>
            <a:r>
              <a:rPr lang="it-IT" sz="3200" kern="0" dirty="0">
                <a:effectLst/>
                <a:latin typeface="Trebuchet MS" panose="020B0703020202090204" pitchFamily="34" charset="0"/>
                <a:ea typeface="Calibri" panose="020F0502020204030204" pitchFamily="34" charset="0"/>
                <a:cs typeface="Helvetica" pitchFamily="2" charset="0"/>
              </a:rPr>
              <a:t> è stata </a:t>
            </a:r>
            <a:r>
              <a:rPr lang="it-IT" sz="3200" kern="0" dirty="0">
                <a:latin typeface="Trebuchet MS" panose="020B0703020202090204" pitchFamily="34" charset="0"/>
                <a:ea typeface="Calibri" panose="020F0502020204030204" pitchFamily="34" charset="0"/>
                <a:cs typeface="Helvetica" pitchFamily="2" charset="0"/>
              </a:rPr>
              <a:t>sviluppata</a:t>
            </a:r>
            <a:r>
              <a:rPr lang="it-IT" sz="3200" kern="0" dirty="0">
                <a:effectLst/>
                <a:latin typeface="Trebuchet MS" panose="020B0703020202090204" pitchFamily="34" charset="0"/>
                <a:ea typeface="Calibri" panose="020F0502020204030204" pitchFamily="34" charset="0"/>
                <a:cs typeface="Helvetica" pitchFamily="2" charset="0"/>
              </a:rPr>
              <a:t> nel 2023 da un gruppo di appassionati di sport che hanno individuato un vuoto nel mercato per una piattaforma online specializzata in attrezzature e abbigliamento sportivo. I fondatori hanno pensato di creare uno sportello unico per gli atleti e gli appassionati di fitness, dove trovare tutto ciò di cui avevano bisogno per eccellere nel loro sport preferito.</a:t>
            </a:r>
            <a:endParaRPr lang="it-IT" sz="3200" kern="100" dirty="0">
              <a:effectLst/>
              <a:latin typeface="Trebuchet MS" panose="020B070302020209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81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AC1DB68-9AB2-8FA7-321C-A4AF90BC7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6000"/>
          </a:blip>
          <a:srcRect t="5979" r="1" b="9749"/>
          <a:stretch/>
        </p:blipFill>
        <p:spPr>
          <a:xfrm>
            <a:off x="20" y="24724"/>
            <a:ext cx="12191435" cy="685798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ABD6B3-27DF-A3C2-3231-055667A1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69" y="735809"/>
            <a:ext cx="5334000" cy="1630017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4000" b="1" dirty="0" err="1">
                <a:solidFill>
                  <a:srgbClr val="FFFFFF"/>
                </a:solidFill>
                <a:latin typeface="Trebuchet MS" panose="020B0703020202090204" pitchFamily="34" charset="0"/>
              </a:rPr>
              <a:t>L’architettura</a:t>
            </a:r>
            <a:endParaRPr lang="en-US" sz="4000" b="1" dirty="0">
              <a:solidFill>
                <a:srgbClr val="FFFFFF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B44B8A0-9445-366D-5ABE-BE3864030398}"/>
              </a:ext>
            </a:extLst>
          </p:cNvPr>
          <p:cNvSpPr txBox="1"/>
          <p:nvPr/>
        </p:nvSpPr>
        <p:spPr>
          <a:xfrm>
            <a:off x="360684" y="2365827"/>
            <a:ext cx="11470106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it-IT" sz="3200" dirty="0">
                <a:effectLst/>
                <a:latin typeface="Trebuchet MS" panose="020B0703020202090204" pitchFamily="34" charset="0"/>
              </a:rPr>
              <a:t>Il progetto è interamente realizzato in linguaggio Java seguendo i principi </a:t>
            </a:r>
            <a:r>
              <a:rPr lang="it-IT" sz="3200" b="1" dirty="0">
                <a:effectLst/>
                <a:latin typeface="Trebuchet MS" panose="020B0703020202090204" pitchFamily="34" charset="0"/>
              </a:rPr>
              <a:t>S.O.L.I.D.</a:t>
            </a:r>
            <a:r>
              <a:rPr lang="it-IT" sz="3200" dirty="0">
                <a:effectLst/>
                <a:latin typeface="Trebuchet MS" panose="020B0703020202090204" pitchFamily="34" charset="0"/>
              </a:rPr>
              <a:t> e sfruttando i </a:t>
            </a:r>
            <a:r>
              <a:rPr lang="it-IT" sz="3200" b="1" dirty="0">
                <a:effectLst/>
                <a:latin typeface="Trebuchet MS" panose="020B0703020202090204" pitchFamily="34" charset="0"/>
              </a:rPr>
              <a:t>Design Pattern</a:t>
            </a:r>
            <a:r>
              <a:rPr lang="it-IT" sz="3200" dirty="0">
                <a:effectLst/>
                <a:latin typeface="Trebuchet MS" panose="020B0703020202090204" pitchFamily="34" charset="0"/>
              </a:rPr>
              <a:t>.</a:t>
            </a:r>
          </a:p>
          <a:p>
            <a:pPr algn="just"/>
            <a:endParaRPr lang="it-IT" sz="3200" dirty="0">
              <a:effectLst/>
              <a:latin typeface="Trebuchet MS" panose="020B0703020202090204" pitchFamily="34" charset="0"/>
            </a:endParaRPr>
          </a:p>
          <a:p>
            <a:pPr algn="just"/>
            <a:r>
              <a:rPr lang="it-IT" sz="3200" dirty="0">
                <a:effectLst/>
                <a:latin typeface="Trebuchet MS" panose="020B0703020202090204" pitchFamily="34" charset="0"/>
              </a:rPr>
              <a:t>L'architettura cardine di </a:t>
            </a:r>
            <a:r>
              <a:rPr lang="it-IT" sz="3200" dirty="0" err="1">
                <a:effectLst/>
                <a:latin typeface="Trebuchet MS" panose="020B0703020202090204" pitchFamily="34" charset="0"/>
              </a:rPr>
              <a:t>ThetaSport</a:t>
            </a:r>
            <a:r>
              <a:rPr lang="it-IT" sz="3200" dirty="0">
                <a:effectLst/>
                <a:latin typeface="Trebuchet MS" panose="020B0703020202090204" pitchFamily="34" charset="0"/>
              </a:rPr>
              <a:t> è data dal pattern </a:t>
            </a:r>
            <a:r>
              <a:rPr lang="it-IT" sz="3200" b="1" dirty="0">
                <a:effectLst/>
                <a:latin typeface="Trebuchet MS" panose="020B0703020202090204" pitchFamily="34" charset="0"/>
              </a:rPr>
              <a:t>MVC</a:t>
            </a:r>
            <a:r>
              <a:rPr lang="it-IT" sz="3200" dirty="0">
                <a:effectLst/>
                <a:latin typeface="Trebuchet MS" panose="020B0703020202090204" pitchFamily="34" charset="0"/>
              </a:rPr>
              <a:t> (Model-</a:t>
            </a:r>
            <a:r>
              <a:rPr lang="it-IT" sz="3200" dirty="0" err="1">
                <a:effectLst/>
                <a:latin typeface="Trebuchet MS" panose="020B0703020202090204" pitchFamily="34" charset="0"/>
              </a:rPr>
              <a:t>View</a:t>
            </a:r>
            <a:r>
              <a:rPr lang="it-IT" sz="3200" dirty="0">
                <a:effectLst/>
                <a:latin typeface="Trebuchet MS" panose="020B0703020202090204" pitchFamily="34" charset="0"/>
              </a:rPr>
              <a:t>-Controller) utilizzato per dividere il codice in blocchi, dalle funzionalità ben distinte.</a:t>
            </a:r>
          </a:p>
          <a:p>
            <a:pPr algn="just"/>
            <a:endParaRPr lang="it-IT" sz="3200" dirty="0">
              <a:effectLst/>
              <a:latin typeface="Trebuchet MS" panose="020B0703020202090204" pitchFamily="34" charset="0"/>
            </a:endParaRPr>
          </a:p>
          <a:p>
            <a:pPr algn="just"/>
            <a:r>
              <a:rPr lang="it-IT" sz="3200" dirty="0">
                <a:latin typeface="Trebuchet MS"/>
              </a:rPr>
              <a:t>Vengono di seguito illustrate le caratteristiche.</a:t>
            </a:r>
            <a:endParaRPr lang="it-IT" sz="32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40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370FD9E9-D7BC-313E-5343-4DB499075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DC3F76-9772-931E-F075-7572607B8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46" y="1882347"/>
            <a:ext cx="5334000" cy="3535018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marL="0" indent="0">
              <a:lnSpc>
                <a:spcPct val="150000"/>
              </a:lnSpc>
            </a:pPr>
            <a:r>
              <a:rPr lang="en-US" sz="2600" dirty="0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Il login </a:t>
            </a:r>
            <a:r>
              <a:rPr lang="en-US" sz="2600" dirty="0" err="1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viene</a:t>
            </a:r>
            <a:r>
              <a:rPr lang="en-US" sz="2600" dirty="0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 </a:t>
            </a:r>
            <a:r>
              <a:rPr lang="en-US" sz="2600" dirty="0" err="1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implementato</a:t>
            </a:r>
            <a:r>
              <a:rPr lang="en-US" sz="2600" dirty="0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 </a:t>
            </a:r>
            <a:r>
              <a:rPr lang="en-US" sz="2600" dirty="0" err="1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utilizzando</a:t>
            </a:r>
            <a:r>
              <a:rPr lang="en-US" sz="2600" dirty="0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 il pattern </a:t>
            </a:r>
            <a:r>
              <a:rPr lang="en-US" sz="2600" b="1" dirty="0" err="1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CoR</a:t>
            </a:r>
            <a:r>
              <a:rPr lang="en-US" sz="2600" dirty="0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 (Chain of </a:t>
            </a:r>
            <a:r>
              <a:rPr lang="en-US" sz="2600" dirty="0" err="1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Responsability</a:t>
            </a:r>
            <a:r>
              <a:rPr lang="en-US" sz="2600" dirty="0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). </a:t>
            </a:r>
            <a:br>
              <a:rPr lang="en-US" sz="2600" dirty="0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</a:br>
            <a:r>
              <a:rPr lang="en-US" sz="2600" dirty="0" err="1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Tramite</a:t>
            </a:r>
            <a:r>
              <a:rPr lang="en-US" sz="2600" dirty="0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 </a:t>
            </a:r>
            <a:r>
              <a:rPr lang="en-US" sz="2600" dirty="0" err="1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questo</a:t>
            </a:r>
            <a:r>
              <a:rPr lang="en-US" sz="2600" dirty="0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 pattern </a:t>
            </a:r>
            <a:r>
              <a:rPr lang="en-US" sz="2600" dirty="0" err="1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possiamo</a:t>
            </a:r>
            <a:r>
              <a:rPr lang="en-US" sz="2600" dirty="0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 </a:t>
            </a:r>
            <a:r>
              <a:rPr lang="en-US" sz="2600" dirty="0" err="1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gestire</a:t>
            </a:r>
            <a:r>
              <a:rPr lang="en-US" sz="2600" dirty="0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 </a:t>
            </a:r>
            <a:r>
              <a:rPr lang="en-US" sz="2600" dirty="0" err="1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tutte</a:t>
            </a:r>
            <a:r>
              <a:rPr lang="en-US" sz="2600" dirty="0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 le </a:t>
            </a:r>
            <a:r>
              <a:rPr lang="en-US" sz="2600" dirty="0" err="1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casistiche</a:t>
            </a:r>
            <a:r>
              <a:rPr lang="en-US" sz="2600" dirty="0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 legate alle </a:t>
            </a:r>
            <a:r>
              <a:rPr lang="en-US" sz="2600" dirty="0" err="1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operazioni</a:t>
            </a:r>
            <a:r>
              <a:rPr lang="en-US" sz="2600" dirty="0">
                <a:solidFill>
                  <a:srgbClr val="FFFFFF"/>
                </a:solidFill>
                <a:effectLst/>
                <a:latin typeface="Trebuchet MS" panose="020B0703020202090204" pitchFamily="34" charset="0"/>
              </a:rPr>
              <a:t> di login. </a:t>
            </a:r>
            <a:br>
              <a:rPr lang="en-US" sz="2600" dirty="0">
                <a:solidFill>
                  <a:srgbClr val="FFFFFF"/>
                </a:solidFill>
                <a:latin typeface="Trebuchet MS" panose="020B0703020202090204" pitchFamily="34" charset="0"/>
              </a:rPr>
            </a:br>
            <a:endParaRPr lang="en-US" sz="2600" dirty="0">
              <a:solidFill>
                <a:srgbClr val="FFFFFF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8CFDC7-148A-22E8-3F85-0804ECC8F98E}"/>
              </a:ext>
            </a:extLst>
          </p:cNvPr>
          <p:cNvSpPr txBox="1"/>
          <p:nvPr/>
        </p:nvSpPr>
        <p:spPr>
          <a:xfrm>
            <a:off x="556567" y="1142994"/>
            <a:ext cx="5334000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4000" b="1" dirty="0" err="1">
                <a:solidFill>
                  <a:srgbClr val="FFFFFF"/>
                </a:solidFill>
                <a:latin typeface="Trebuchet MS"/>
              </a:rPr>
              <a:t>Sicurezza</a:t>
            </a:r>
            <a:endParaRPr lang="en-US" sz="4000" b="1" dirty="0" err="1">
              <a:solidFill>
                <a:srgbClr val="FFFFFF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12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fera di mesh e nodi">
            <a:extLst>
              <a:ext uri="{FF2B5EF4-FFF2-40B4-BE49-F238E27FC236}">
                <a16:creationId xmlns:a16="http://schemas.microsoft.com/office/drawing/2014/main" id="{DDB3305F-73CA-309D-956D-5A9295D85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0" b="1250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227549A-2A99-102A-7643-B271F8AF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31" y="651806"/>
            <a:ext cx="7086098" cy="1343026"/>
          </a:xfrm>
        </p:spPr>
        <p:txBody>
          <a:bodyPr anchor="b">
            <a:noAutofit/>
          </a:bodyPr>
          <a:lstStyle/>
          <a:p>
            <a:r>
              <a:rPr lang="it-IT" sz="4000" b="1" dirty="0">
                <a:latin typeface="Trebuchet MS"/>
              </a:rPr>
              <a:t>Estendibilità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DB8E86-A378-0C0B-1984-924F92476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45" y="2646628"/>
            <a:ext cx="5680157" cy="455328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it-IT" sz="2400" dirty="0">
                <a:effectLst/>
                <a:latin typeface="Trebuchet MS" panose="020B0703020202090204" pitchFamily="34" charset="0"/>
              </a:rPr>
              <a:t>La creazione di nuovi prodotti in </a:t>
            </a:r>
            <a:r>
              <a:rPr lang="it-IT" sz="2400" dirty="0" err="1">
                <a:effectLst/>
                <a:latin typeface="Trebuchet MS" panose="020B0703020202090204" pitchFamily="34" charset="0"/>
              </a:rPr>
              <a:t>ThetaSport</a:t>
            </a:r>
            <a:r>
              <a:rPr lang="it-IT" sz="2400" dirty="0">
                <a:effectLst/>
                <a:latin typeface="Trebuchet MS" panose="020B0703020202090204" pitchFamily="34" charset="0"/>
              </a:rPr>
              <a:t> avviene mediante il pattern </a:t>
            </a:r>
            <a:r>
              <a:rPr lang="it-IT" sz="2400" b="1" dirty="0">
                <a:effectLst/>
                <a:latin typeface="Trebuchet MS" panose="020B0703020202090204" pitchFamily="34" charset="0"/>
              </a:rPr>
              <a:t>Abstract </a:t>
            </a:r>
            <a:r>
              <a:rPr lang="it-IT" sz="2400" b="1" dirty="0" err="1">
                <a:effectLst/>
                <a:latin typeface="Trebuchet MS" panose="020B0703020202090204" pitchFamily="34" charset="0"/>
              </a:rPr>
              <a:t>Factory</a:t>
            </a:r>
            <a:r>
              <a:rPr lang="it-IT" sz="2400" dirty="0">
                <a:latin typeface="Trebuchet MS" panose="020B0703020202090204" pitchFamily="34" charset="0"/>
              </a:rPr>
              <a:t>; i</a:t>
            </a:r>
            <a:r>
              <a:rPr lang="it-IT" sz="2400" dirty="0">
                <a:effectLst/>
                <a:latin typeface="Trebuchet MS" panose="020B0703020202090204" pitchFamily="34" charset="0"/>
              </a:rPr>
              <a:t>n questo modo possiamo agilmente creare oggetti simili per categorie differenti. </a:t>
            </a:r>
          </a:p>
          <a:p>
            <a:pPr algn="just"/>
            <a:endParaRPr lang="it-IT" sz="24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64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3C13F3-8E4C-891A-5FF1-53A5F75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14" y="206043"/>
            <a:ext cx="4612105" cy="878638"/>
          </a:xfrm>
        </p:spPr>
        <p:txBody>
          <a:bodyPr anchor="b">
            <a:normAutofit/>
          </a:bodyPr>
          <a:lstStyle/>
          <a:p>
            <a:r>
              <a:rPr lang="it-IT" sz="4000" b="1" dirty="0">
                <a:latin typeface="Trebuchet MS"/>
              </a:rPr>
              <a:t>Agilità</a:t>
            </a:r>
            <a:endParaRPr lang="it-IT" dirty="0"/>
          </a:p>
        </p:txBody>
      </p:sp>
      <p:pic>
        <p:nvPicPr>
          <p:cNvPr id="18" name="Segnaposto contenuto 17" descr="Immagine che contiene carretto&#10;&#10;Descrizione generata automaticamente">
            <a:extLst>
              <a:ext uri="{FF2B5EF4-FFF2-40B4-BE49-F238E27FC236}">
                <a16:creationId xmlns:a16="http://schemas.microsoft.com/office/drawing/2014/main" id="{3DF85533-A64E-4675-1605-2160945BA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520" y="762001"/>
            <a:ext cx="5845479" cy="5333999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60C473A0-C6FF-948A-C831-2577F5183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21" y="1784997"/>
            <a:ext cx="5171711" cy="304800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it-IT" sz="2400" dirty="0">
                <a:effectLst/>
                <a:latin typeface="Trebuchet MS" panose="020B0703020202090204" pitchFamily="34" charset="0"/>
              </a:rPr>
              <a:t>Il carrello di </a:t>
            </a:r>
            <a:r>
              <a:rPr lang="it-IT" sz="2400" dirty="0" err="1">
                <a:effectLst/>
                <a:latin typeface="Trebuchet MS" panose="020B0703020202090204" pitchFamily="34" charset="0"/>
              </a:rPr>
              <a:t>ThetaSport</a:t>
            </a:r>
            <a:r>
              <a:rPr lang="it-IT" sz="2400" dirty="0">
                <a:effectLst/>
                <a:latin typeface="Trebuchet MS" panose="020B0703020202090204" pitchFamily="34" charset="0"/>
              </a:rPr>
              <a:t> viene gestito mediante il pattern </a:t>
            </a:r>
            <a:r>
              <a:rPr lang="it-IT" sz="2400" b="1" dirty="0">
                <a:effectLst/>
                <a:latin typeface="Trebuchet MS" panose="020B0703020202090204" pitchFamily="34" charset="0"/>
              </a:rPr>
              <a:t>Visitor; </a:t>
            </a:r>
            <a:r>
              <a:rPr lang="it-IT" sz="2400" dirty="0">
                <a:latin typeface="Trebuchet MS" panose="020B0703020202090204" pitchFamily="34" charset="0"/>
              </a:rPr>
              <a:t>n</a:t>
            </a:r>
            <a:r>
              <a:rPr lang="it-IT" sz="2400" dirty="0">
                <a:effectLst/>
                <a:latin typeface="Trebuchet MS" panose="020B0703020202090204" pitchFamily="34" charset="0"/>
              </a:rPr>
              <a:t>el nostro caso è stato utilizzato al fine di implementare agilmente politiche di business diverse in base ai differenti prodotti venduti.</a:t>
            </a:r>
            <a:endParaRPr lang="en-US" sz="24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00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01DCD1D-9C98-40E0-7451-42EAAB2C9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718" y="427712"/>
            <a:ext cx="6196641" cy="710003"/>
          </a:xfrm>
        </p:spPr>
        <p:txBody>
          <a:bodyPr anchor="b">
            <a:noAutofit/>
          </a:bodyPr>
          <a:lstStyle/>
          <a:p>
            <a:r>
              <a:rPr lang="it-IT" sz="4000" b="1" dirty="0">
                <a:latin typeface="Trebuchet MS"/>
              </a:rPr>
              <a:t>Adattabilità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FD24BFA-396F-2393-2D6F-62CC3162C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1" r="28662" b="-1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2D1E81-F02E-AA21-AF53-A3D61DFE9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718" y="1570517"/>
            <a:ext cx="6095999" cy="450011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it-IT" dirty="0">
                <a:effectLst/>
                <a:latin typeface="Trebuchet MS" panose="020B0703020202090204" pitchFamily="34" charset="0"/>
              </a:rPr>
              <a:t>I metodi di pagamento dei prodotti vengono gestiti mediate il pattern </a:t>
            </a:r>
            <a:r>
              <a:rPr lang="it-IT" b="1" dirty="0">
                <a:effectLst/>
                <a:latin typeface="Trebuchet MS" panose="020B0703020202090204" pitchFamily="34" charset="0"/>
              </a:rPr>
              <a:t>Strategy; </a:t>
            </a:r>
            <a:r>
              <a:rPr lang="it-IT" dirty="0">
                <a:latin typeface="Trebuchet MS" panose="020B0703020202090204" pitchFamily="34" charset="0"/>
              </a:rPr>
              <a:t>i</a:t>
            </a:r>
            <a:r>
              <a:rPr lang="it-IT" dirty="0">
                <a:effectLst/>
                <a:latin typeface="Trebuchet MS" panose="020B0703020202090204" pitchFamily="34" charset="0"/>
              </a:rPr>
              <a:t>n questo modo saranno possibili, in maniera intercambiabile, pagamenti mediate carta di credito, bancomat o contanti.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97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A33876F-0583-BADE-B8A1-9E25CE170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234"/>
            <a:ext cx="5276491" cy="982912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r>
              <a:rPr lang="en-US" sz="4000" b="1" dirty="0" err="1">
                <a:latin typeface="Trebuchet MS"/>
              </a:rPr>
              <a:t>Offerte</a:t>
            </a:r>
            <a:r>
              <a:rPr lang="en-US" sz="4000" b="1" dirty="0">
                <a:latin typeface="Trebuchet MS"/>
              </a:rPr>
              <a:t> </a:t>
            </a:r>
            <a:r>
              <a:rPr lang="en-US" sz="4000" b="1" dirty="0" err="1">
                <a:latin typeface="Trebuchet MS"/>
              </a:rPr>
              <a:t>personalizzate</a:t>
            </a:r>
            <a:endParaRPr lang="it-IT" dirty="0" err="1"/>
          </a:p>
        </p:txBody>
      </p:sp>
      <p:pic>
        <p:nvPicPr>
          <p:cNvPr id="5" name="Graphic 6" descr="Programmatore">
            <a:extLst>
              <a:ext uri="{FF2B5EF4-FFF2-40B4-BE49-F238E27FC236}">
                <a16:creationId xmlns:a16="http://schemas.microsoft.com/office/drawing/2014/main" id="{FDC3B7C6-3FCF-F0C5-26D7-C81992710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6283" y="762001"/>
            <a:ext cx="4082716" cy="408271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A8F0F20-C802-1759-1565-92A52006B7F8}"/>
              </a:ext>
            </a:extLst>
          </p:cNvPr>
          <p:cNvSpPr txBox="1"/>
          <p:nvPr/>
        </p:nvSpPr>
        <p:spPr>
          <a:xfrm>
            <a:off x="457200" y="2026291"/>
            <a:ext cx="7002378" cy="3048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2800" dirty="0" err="1">
                <a:latin typeface="Trebuchet MS" panose="020B0703020202090204" pitchFamily="34" charset="0"/>
              </a:rPr>
              <a:t>L'amministratore</a:t>
            </a:r>
            <a:r>
              <a:rPr lang="en-US" sz="2800" dirty="0">
                <a:latin typeface="Trebuchet MS" panose="020B0703020202090204" pitchFamily="34" charset="0"/>
              </a:rPr>
              <a:t>, </a:t>
            </a:r>
            <a:r>
              <a:rPr lang="en-US" sz="2800" dirty="0" err="1">
                <a:latin typeface="Trebuchet MS" panose="020B0703020202090204" pitchFamily="34" charset="0"/>
              </a:rPr>
              <a:t>mediante</a:t>
            </a:r>
            <a:r>
              <a:rPr lang="en-US" sz="2800" dirty="0">
                <a:latin typeface="Trebuchet MS" panose="020B0703020202090204" pitchFamily="34" charset="0"/>
              </a:rPr>
              <a:t> </a:t>
            </a:r>
            <a:r>
              <a:rPr lang="en-US" sz="2800" b="1" dirty="0" err="1">
                <a:latin typeface="Trebuchet MS" panose="020B0703020202090204" pitchFamily="34" charset="0"/>
              </a:rPr>
              <a:t>l'algoritmo</a:t>
            </a:r>
            <a:r>
              <a:rPr lang="en-US" sz="2800" b="1" dirty="0">
                <a:latin typeface="Trebuchet MS" panose="020B0703020202090204" pitchFamily="34" charset="0"/>
              </a:rPr>
              <a:t> TF-IDF </a:t>
            </a:r>
            <a:r>
              <a:rPr lang="en-US" sz="2800" dirty="0">
                <a:latin typeface="Trebuchet MS" panose="020B0703020202090204" pitchFamily="34" charset="0"/>
              </a:rPr>
              <a:t>(Term Frequency - Inverse Document Frequency) , ha la </a:t>
            </a:r>
            <a:r>
              <a:rPr lang="en-US" sz="2800" dirty="0" err="1">
                <a:latin typeface="Trebuchet MS" panose="020B0703020202090204" pitchFamily="34" charset="0"/>
              </a:rPr>
              <a:t>possibilità</a:t>
            </a:r>
            <a:r>
              <a:rPr lang="en-US" sz="2800" dirty="0">
                <a:latin typeface="Trebuchet MS" panose="020B0703020202090204" pitchFamily="34" charset="0"/>
              </a:rPr>
              <a:t> di </a:t>
            </a:r>
            <a:r>
              <a:rPr lang="en-US" sz="2800" dirty="0" err="1">
                <a:latin typeface="Trebuchet MS" panose="020B0703020202090204" pitchFamily="34" charset="0"/>
              </a:rPr>
              <a:t>proporre</a:t>
            </a:r>
            <a:r>
              <a:rPr lang="en-US" sz="2800" dirty="0">
                <a:latin typeface="Trebuchet MS" panose="020B0703020202090204" pitchFamily="34" charset="0"/>
              </a:rPr>
              <a:t> </a:t>
            </a:r>
            <a:r>
              <a:rPr lang="en-US" sz="2800" dirty="0" err="1">
                <a:latin typeface="Trebuchet MS" panose="020B0703020202090204" pitchFamily="34" charset="0"/>
              </a:rPr>
              <a:t>offerte</a:t>
            </a:r>
            <a:r>
              <a:rPr lang="en-US" sz="2800" dirty="0">
                <a:latin typeface="Trebuchet MS" panose="020B0703020202090204" pitchFamily="34" charset="0"/>
              </a:rPr>
              <a:t> </a:t>
            </a:r>
            <a:r>
              <a:rPr lang="en-US" sz="2800" dirty="0" err="1">
                <a:latin typeface="Trebuchet MS" panose="020B0703020202090204" pitchFamily="34" charset="0"/>
              </a:rPr>
              <a:t>personalizzate</a:t>
            </a:r>
            <a:r>
              <a:rPr lang="en-US" sz="2800" dirty="0">
                <a:latin typeface="Trebuchet MS" panose="020B0703020202090204" pitchFamily="34" charset="0"/>
              </a:rPr>
              <a:t> </a:t>
            </a:r>
            <a:r>
              <a:rPr lang="en-US" sz="2800" dirty="0" err="1">
                <a:latin typeface="Trebuchet MS" panose="020B0703020202090204" pitchFamily="34" charset="0"/>
              </a:rPr>
              <a:t>agli</a:t>
            </a:r>
            <a:r>
              <a:rPr lang="en-US" sz="2800" dirty="0">
                <a:latin typeface="Trebuchet MS" panose="020B0703020202090204" pitchFamily="34" charset="0"/>
              </a:rPr>
              <a:t> </a:t>
            </a:r>
            <a:r>
              <a:rPr lang="en-US" sz="2800" dirty="0" err="1">
                <a:latin typeface="Trebuchet MS" panose="020B0703020202090204" pitchFamily="34" charset="0"/>
              </a:rPr>
              <a:t>utenti</a:t>
            </a:r>
            <a:r>
              <a:rPr lang="en-US" sz="2800" dirty="0">
                <a:latin typeface="Trebuchet MS" panose="020B0703020202090204" pitchFamily="34" charset="0"/>
              </a:rPr>
              <a:t> in base alle </a:t>
            </a:r>
            <a:r>
              <a:rPr lang="en-US" sz="2800" dirty="0" err="1">
                <a:latin typeface="Trebuchet MS" panose="020B0703020202090204" pitchFamily="34" charset="0"/>
              </a:rPr>
              <a:t>loro</a:t>
            </a:r>
            <a:r>
              <a:rPr lang="en-US" sz="2800" dirty="0">
                <a:latin typeface="Trebuchet MS" panose="020B0703020202090204" pitchFamily="34" charset="0"/>
              </a:rPr>
              <a:t> </a:t>
            </a:r>
            <a:r>
              <a:rPr lang="en-US" sz="2800" dirty="0" err="1">
                <a:latin typeface="Trebuchet MS" panose="020B0703020202090204" pitchFamily="34" charset="0"/>
              </a:rPr>
              <a:t>preferenze</a:t>
            </a:r>
            <a:r>
              <a:rPr lang="en-US" sz="2800" dirty="0">
                <a:latin typeface="Trebuchet MS" panose="020B070302020209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53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heme/theme1.xml><?xml version="1.0" encoding="utf-8"?>
<a:theme xmlns:a="http://schemas.openxmlformats.org/drawingml/2006/main" name="TornVTI">
  <a:themeElements>
    <a:clrScheme name="AnalogousFromLightSeed_2SEEDS">
      <a:dk1>
        <a:srgbClr val="000000"/>
      </a:dk1>
      <a:lt1>
        <a:srgbClr val="FFFFFF"/>
      </a:lt1>
      <a:dk2>
        <a:srgbClr val="3D3523"/>
      </a:dk2>
      <a:lt2>
        <a:srgbClr val="E8E4E2"/>
      </a:lt2>
      <a:accent1>
        <a:srgbClr val="22ADE0"/>
      </a:accent1>
      <a:accent2>
        <a:srgbClr val="36B5A2"/>
      </a:accent2>
      <a:accent3>
        <a:srgbClr val="6E96EE"/>
      </a:accent3>
      <a:accent4>
        <a:srgbClr val="EB584E"/>
      </a:accent4>
      <a:accent5>
        <a:srgbClr val="E88B34"/>
      </a:accent5>
      <a:accent6>
        <a:srgbClr val="AEA33A"/>
      </a:accent6>
      <a:hlink>
        <a:srgbClr val="AA7562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472</Words>
  <Application>Microsoft Office PowerPoint</Application>
  <PresentationFormat>Widescreen</PresentationFormat>
  <Paragraphs>30</Paragraphs>
  <Slides>10</Slides>
  <Notes>1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1" baseType="lpstr">
      <vt:lpstr>TornVTI</vt:lpstr>
      <vt:lpstr>Challenge the limits of your sport with ThetaSport </vt:lpstr>
      <vt:lpstr>Introduzione</vt:lpstr>
      <vt:lpstr> </vt:lpstr>
      <vt:lpstr>L’architettura</vt:lpstr>
      <vt:lpstr>Il login viene implementato utilizzando il pattern CoR (Chain of Responsability).  Tramite questo pattern possiamo gestire tutte le casistiche legate alle operazioni di login.  </vt:lpstr>
      <vt:lpstr>Estendibilità</vt:lpstr>
      <vt:lpstr>Agilità</vt:lpstr>
      <vt:lpstr>Adattabilità</vt:lpstr>
      <vt:lpstr>Offerte personalizzate</vt:lpstr>
      <vt:lpstr>In conclusione, abbiamo presentato oggi il nostro nuovo  e-commerce e abbiamo discusso le sue caratteristiche principali. Grazie alla nostra piattaforma, i nostri clienti possono accedere a una vasta gamma di prodotti e servizi, con una navigazione semplice ed intuitiva. Siamo entusiasti delle opportunità che il mercato ci offre e ci impegniamo a fornire un servizio di alta qualità per soddisfare le esigenze dei nostri clienti.   Grazie per averci dedicato il vostro tempo e non vediamo l'ora di iniziare questa nuova avventura insieme!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 the limits of your sport with ThetaSport </dc:title>
  <dc:creator>ALESSIA SILVESTRIN</dc:creator>
  <cp:lastModifiedBy>ALESSIA SILVESTRIN</cp:lastModifiedBy>
  <cp:revision>43</cp:revision>
  <dcterms:created xsi:type="dcterms:W3CDTF">2023-04-12T19:24:20Z</dcterms:created>
  <dcterms:modified xsi:type="dcterms:W3CDTF">2023-04-14T17:19:25Z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2023-04-12T20:05:00Z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1dfd7adb-de36-4b0a-96fa-400951793148</vt:lpwstr>
  </property>
  <property fmtid="{D5CDD505-2E9C-101B-9397-08002B2CF9AE}" pid="8" name="MSIP_Label_2ad0b24d-6422-44b0-b3de-abb3a9e8c81a_ContentBits">
    <vt:lpwstr>0</vt:lpwstr>
  </property>
</Properties>
</file>